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4881" r:id="rId3"/>
    <p:sldMasterId id="2147485118" r:id="rId4"/>
  </p:sldMasterIdLst>
  <p:notesMasterIdLst>
    <p:notesMasterId r:id="rId37"/>
  </p:notesMasterIdLst>
  <p:handoutMasterIdLst>
    <p:handoutMasterId r:id="rId38"/>
  </p:handoutMasterIdLst>
  <p:sldIdLst>
    <p:sldId id="557" r:id="rId5"/>
    <p:sldId id="616" r:id="rId6"/>
    <p:sldId id="617" r:id="rId7"/>
    <p:sldId id="583" r:id="rId8"/>
    <p:sldId id="618" r:id="rId9"/>
    <p:sldId id="619" r:id="rId10"/>
    <p:sldId id="593" r:id="rId11"/>
    <p:sldId id="615" r:id="rId12"/>
    <p:sldId id="581" r:id="rId13"/>
    <p:sldId id="599" r:id="rId14"/>
    <p:sldId id="598" r:id="rId15"/>
    <p:sldId id="605" r:id="rId16"/>
    <p:sldId id="608" r:id="rId17"/>
    <p:sldId id="609" r:id="rId18"/>
    <p:sldId id="623" r:id="rId19"/>
    <p:sldId id="601" r:id="rId20"/>
    <p:sldId id="626" r:id="rId21"/>
    <p:sldId id="600" r:id="rId22"/>
    <p:sldId id="607" r:id="rId23"/>
    <p:sldId id="602" r:id="rId24"/>
    <p:sldId id="620" r:id="rId25"/>
    <p:sldId id="624" r:id="rId26"/>
    <p:sldId id="622" r:id="rId27"/>
    <p:sldId id="625" r:id="rId28"/>
    <p:sldId id="603" r:id="rId29"/>
    <p:sldId id="585" r:id="rId30"/>
    <p:sldId id="571" r:id="rId31"/>
    <p:sldId id="567" r:id="rId32"/>
    <p:sldId id="568" r:id="rId33"/>
    <p:sldId id="569" r:id="rId34"/>
    <p:sldId id="570" r:id="rId35"/>
    <p:sldId id="610" r:id="rId36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0A"/>
    <a:srgbClr val="EEC518"/>
    <a:srgbClr val="F05B08"/>
    <a:srgbClr val="EE0A71"/>
    <a:srgbClr val="EC0C6C"/>
    <a:srgbClr val="E9520F"/>
    <a:srgbClr val="F6FC0A"/>
    <a:srgbClr val="D8F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3" autoAdjust="0"/>
    <p:restoredTop sz="87584" autoAdjust="0"/>
  </p:normalViewPr>
  <p:slideViewPr>
    <p:cSldViewPr>
      <p:cViewPr varScale="1">
        <p:scale>
          <a:sx n="74" d="100"/>
          <a:sy n="74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21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336" tIns="44168" rIns="88336" bIns="44168" numCol="1" anchor="t" anchorCtr="0" compatLnSpc="1">
            <a:prstTxWarp prst="textNoShape">
              <a:avLst/>
            </a:prstTxWarp>
          </a:bodyPr>
          <a:lstStyle>
            <a:lvl1pPr defTabSz="88423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336" tIns="44168" rIns="88336" bIns="44168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336" tIns="44168" rIns="88336" bIns="44168" numCol="1" anchor="b" anchorCtr="0" compatLnSpc="1">
            <a:prstTxWarp prst="textNoShape">
              <a:avLst/>
            </a:prstTxWarp>
          </a:bodyPr>
          <a:lstStyle>
            <a:lvl1pPr defTabSz="884238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336" tIns="44168" rIns="88336" bIns="44168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/>
            </a:lvl1pPr>
          </a:lstStyle>
          <a:p>
            <a:fld id="{E70347E8-9EC4-4C46-873B-C1389AFC62B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642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86" tIns="47843" rIns="95686" bIns="47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86" tIns="47843" rIns="95686" bIns="47843" numCol="1" anchor="b" anchorCtr="0" compatLnSpc="1">
            <a:prstTxWarp prst="textNoShape">
              <a:avLst/>
            </a:prstTxWarp>
          </a:bodyPr>
          <a:lstStyle>
            <a:lvl1pPr defTabSz="957263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686" tIns="47843" rIns="95686" bIns="4784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44EF825F-755A-49DE-87E4-C1922DEE7C0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64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What you see depends on your perspective or world view. Your perspective is informed by many things including: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your value system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your rights, obligations and objectives (forester, farmer, park manager, bush walker etc.)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your understanding of how the world works (ecological, economic, social understanding etc.)</a:t>
            </a:r>
          </a:p>
          <a:p>
            <a:pPr>
              <a:buFont typeface="+mj-lt" charset="0"/>
              <a:buNone/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>
              <a:buFont typeface="+mj-lt" charset="0"/>
              <a:buNone/>
            </a:pPr>
            <a:r>
              <a:rPr lang="en-US" smtClean="0">
                <a:latin typeface="Arial" pitchFamily="34" charset="0"/>
                <a:ea typeface="ＭＳ Ｐゴシック" pitchFamily="34" charset="-128"/>
              </a:rPr>
              <a:t>While there are many worldviews, the challenge and opportunity before us is to </a:t>
            </a:r>
            <a:r>
              <a:rPr lang="en-US" u="sng" smtClean="0">
                <a:latin typeface="Arial" pitchFamily="34" charset="0"/>
                <a:ea typeface="ＭＳ Ｐゴシック" pitchFamily="34" charset="-128"/>
              </a:rPr>
              <a:t>build bridges 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between them. I invite you on a journey to explore some of the most basic concepts and words we use all the time around environmental accounting to see if we open a pathway towards a more common understanding…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8FE821F-A6E0-4BC1-9656-2CD977C4B072}" type="slidenum">
              <a:rPr lang="en-AU" sz="1300"/>
              <a:pPr eaLnBrk="1" hangingPunct="1"/>
              <a:t>2</a:t>
            </a:fld>
            <a:endParaRPr lang="en-AU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AE2F014-4742-449E-B25F-37F63ECCE06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0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95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4064000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989138"/>
            <a:ext cx="4064000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8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1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31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28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6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1052513"/>
            <a:ext cx="2070100" cy="50641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052513"/>
            <a:ext cx="6057900" cy="50641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5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1C092AF-355C-44FE-9619-9F45B29B5D1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122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170127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0305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50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95932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790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6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14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6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3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38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87F5046-B6A9-4B7A-B08A-4EE5B1A6D7F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15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8563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31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rea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B51F-1F89-4D9A-914C-42A3FA94313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F26A-8004-437B-B9B6-A6914BA1D06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54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5418-5B25-4516-84AB-51C9176F148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3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1FA6-D946-4259-A625-D382598D0BC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3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9C2-3EDE-45A0-B917-C2F1E865A57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56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A883-F836-4849-8955-2D5215E1707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04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CD48-AFC5-44AF-A823-B1615656F79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1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9583-4473-403A-B277-F4CCAFC163F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07ACB98-8B7B-4DE0-88F2-A60110CFF92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746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853C-1F28-45A9-8737-1A147566A4C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23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AAF8-5B4B-436A-9E9D-14BB080925F0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DA1234C-663A-4BF0-A599-3881B80AAB8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43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CF1EC05-3F9E-457A-A127-E10C57AD9C7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54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1C7FCE9-BAC7-4A68-A0CC-94475EFB255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71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urea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B51F-1F89-4D9A-914C-42A3FA9431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78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urea clou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DBCDE1-D9EA-4345-BCE5-88EB17F808CD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2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1" descr="Headers for word landscap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2513"/>
            <a:ext cx="828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8280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  Third level</a:t>
            </a: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304800" y="6597650"/>
            <a:ext cx="6788150" cy="0"/>
          </a:xfrm>
          <a:prstGeom prst="line">
            <a:avLst/>
          </a:prstGeom>
          <a:noFill/>
          <a:ln w="28575">
            <a:solidFill>
              <a:srgbClr val="77A3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6781800" y="6486525"/>
            <a:ext cx="2057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>
                <a:solidFill>
                  <a:schemeClr val="tx2"/>
                </a:solidFill>
                <a:latin typeface="Calibri" pitchFamily="34" charset="0"/>
              </a:rPr>
              <a:t>www.environment.gov.au</a:t>
            </a: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>
            <a:off x="508000" y="1773238"/>
            <a:ext cx="8636000" cy="0"/>
          </a:xfrm>
          <a:prstGeom prst="line">
            <a:avLst/>
          </a:prstGeom>
          <a:noFill/>
          <a:ln w="12700">
            <a:solidFill>
              <a:srgbClr val="77A3D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2296" name="Rectangle 20"/>
          <p:cNvSpPr>
            <a:spLocks noChangeArrowheads="1"/>
          </p:cNvSpPr>
          <p:nvPr/>
        </p:nvSpPr>
        <p:spPr bwMode="auto">
          <a:xfrm>
            <a:off x="8101013" y="115888"/>
            <a:ext cx="288925" cy="287337"/>
          </a:xfrm>
          <a:prstGeom prst="rect">
            <a:avLst/>
          </a:prstGeom>
          <a:solidFill>
            <a:srgbClr val="5A3439"/>
          </a:solidFill>
          <a:ln w="9525">
            <a:solidFill>
              <a:srgbClr val="5A34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12297" name="Rectangle 27"/>
          <p:cNvSpPr>
            <a:spLocks noChangeArrowheads="1"/>
          </p:cNvSpPr>
          <p:nvPr/>
        </p:nvSpPr>
        <p:spPr bwMode="auto">
          <a:xfrm>
            <a:off x="5508625" y="620713"/>
            <a:ext cx="287338" cy="287337"/>
          </a:xfrm>
          <a:prstGeom prst="rect">
            <a:avLst/>
          </a:prstGeom>
          <a:solidFill>
            <a:srgbClr val="F8E852"/>
          </a:solidFill>
          <a:ln w="9525">
            <a:solidFill>
              <a:srgbClr val="F8E85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12298" name="Rectangle 28"/>
          <p:cNvSpPr>
            <a:spLocks noChangeArrowheads="1"/>
          </p:cNvSpPr>
          <p:nvPr/>
        </p:nvSpPr>
        <p:spPr bwMode="auto">
          <a:xfrm>
            <a:off x="5292725" y="765175"/>
            <a:ext cx="142875" cy="142875"/>
          </a:xfrm>
          <a:prstGeom prst="rect">
            <a:avLst/>
          </a:prstGeom>
          <a:solidFill>
            <a:srgbClr val="5A3439"/>
          </a:solidFill>
          <a:ln w="9525">
            <a:solidFill>
              <a:srgbClr val="5A34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12299" name="Rectangle 29"/>
          <p:cNvSpPr>
            <a:spLocks noChangeArrowheads="1"/>
          </p:cNvSpPr>
          <p:nvPr/>
        </p:nvSpPr>
        <p:spPr bwMode="auto">
          <a:xfrm>
            <a:off x="8459788" y="115888"/>
            <a:ext cx="142875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pic>
        <p:nvPicPr>
          <p:cNvPr id="12300" name="Picture 35" descr="Ord River Floodplain - Ramsar site No.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Kakadu National Park (Stage 1) - Ramsar site No.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52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2" descr="eadig16563-imag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43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43" descr="eadig63742-ima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"/>
            <a:ext cx="360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rgbClr val="77A3D5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77A3D5"/>
        </a:buClr>
        <a:buSzPct val="120000"/>
        <a:buFont typeface="Wingdings" pitchFamily="2" charset="2"/>
        <a:buChar char="n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spcBef>
          <a:spcPct val="0"/>
        </a:spcBef>
        <a:spcAft>
          <a:spcPct val="0"/>
        </a:spcAft>
        <a:buClr>
          <a:srgbClr val="5A3439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762000" indent="-1905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143000" indent="-1905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+mn-ea"/>
          <a:cs typeface="ＭＳ Ｐゴシック"/>
        </a:defRPr>
      </a:lvl4pPr>
      <a:lvl5pPr marL="1524000" indent="-1905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  <a:cs typeface="ＭＳ Ｐゴシック"/>
        </a:defRPr>
      </a:lvl5pPr>
      <a:lvl6pPr marL="19812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6pPr>
      <a:lvl7pPr marL="24384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7pPr>
      <a:lvl8pPr marL="28956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8pPr>
      <a:lvl9pPr marL="3352800" indent="-190500" algn="l" rtl="0" fontAlgn="base">
        <a:lnSpc>
          <a:spcPts val="36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pic>
        <p:nvPicPr>
          <p:cNvPr id="13317" name="Picture 7" descr="logo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099" r:id="rId2"/>
    <p:sldLayoutId id="2147485100" r:id="rId3"/>
    <p:sldLayoutId id="2147485101" r:id="rId4"/>
    <p:sldLayoutId id="2147485102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117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t" hangingPunct="0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t" hangingPunct="0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t" hangingPunct="0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t" hangingPunct="0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urea clou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247D68E-1C36-4436-9055-05B23215388E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4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ampling_frame#cite_note-S.C3.A4rndalSwensson2003-0" TargetMode="Externa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mgsc.cr.usgs.gov/ecosystems/method.s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icture 4" descr="Placeholder_sky"/>
          <p:cNvSpPr>
            <a:spLocks noChangeAspect="1" noChangeArrowheads="1"/>
          </p:cNvSpPr>
          <p:nvPr/>
        </p:nvSpPr>
        <p:spPr bwMode="auto">
          <a:xfrm>
            <a:off x="0" y="3038475"/>
            <a:ext cx="91424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73025" y="2060575"/>
            <a:ext cx="90360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0E5F7E"/>
                </a:solidFill>
                <a:cs typeface="Arial" charset="0"/>
              </a:rPr>
              <a:t>Session 7. Units and scaling of the accounts</a:t>
            </a:r>
            <a:endParaRPr lang="en-AU" sz="3200" dirty="0">
              <a:solidFill>
                <a:srgbClr val="0E5F7E"/>
              </a:solidFill>
              <a:cs typeface="Arial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827584" y="5013325"/>
            <a:ext cx="7128792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30000"/>
              </a:spcBef>
              <a:spcAft>
                <a:spcPct val="30000"/>
              </a:spcAft>
            </a:pPr>
            <a:r>
              <a:rPr lang="en-AU" dirty="0" smtClean="0">
                <a:solidFill>
                  <a:srgbClr val="666666"/>
                </a:solidFill>
                <a:cs typeface="Arial" charset="0"/>
              </a:rPr>
              <a:t>Discussant: Richard Mount, Bureau of Meteorology, Australia</a:t>
            </a:r>
            <a:endParaRPr lang="en-AU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31640" y="5637213"/>
            <a:ext cx="633670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SEEA Part 2 EEA, Expert Meeting, Melbourne 16-18 May 2012</a:t>
            </a:r>
            <a:endParaRPr lang="en-AU" b="1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“classification </a:t>
            </a:r>
            <a:r>
              <a:rPr lang="en-GB" sz="3200" dirty="0"/>
              <a:t>of land cover units for ecosystem </a:t>
            </a:r>
            <a:r>
              <a:rPr lang="en-GB" sz="3200" dirty="0" smtClean="0"/>
              <a:t>accounting”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SEEA Part 2 Ch2 </a:t>
            </a:r>
            <a:r>
              <a:rPr lang="en-AU" dirty="0"/>
              <a:t>draft: </a:t>
            </a:r>
            <a:endParaRPr lang="en-AU" dirty="0" smtClean="0"/>
          </a:p>
          <a:p>
            <a:pPr marL="685800" lvl="1"/>
            <a:r>
              <a:rPr lang="en-AU" dirty="0" smtClean="0"/>
              <a:t>FAO </a:t>
            </a:r>
            <a:r>
              <a:rPr lang="en-AU" dirty="0"/>
              <a:t>LCCS </a:t>
            </a:r>
            <a:r>
              <a:rPr lang="en-AU" dirty="0" smtClean="0"/>
              <a:t>3.0 (land cover types), </a:t>
            </a:r>
          </a:p>
          <a:p>
            <a:pPr marL="685800" lvl="1"/>
            <a:r>
              <a:rPr lang="en-AU" dirty="0" smtClean="0"/>
              <a:t>but further elaboration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Proposal from Di </a:t>
            </a:r>
            <a:r>
              <a:rPr lang="en-AU" dirty="0"/>
              <a:t>Gregorio (FAO</a:t>
            </a:r>
            <a:r>
              <a:rPr lang="en-AU" dirty="0" smtClean="0"/>
              <a:t>), Jaffrain </a:t>
            </a:r>
            <a:r>
              <a:rPr lang="en-AU" dirty="0"/>
              <a:t>(IGN-FI) and </a:t>
            </a:r>
            <a:r>
              <a:rPr lang="en-AU" dirty="0" smtClean="0"/>
              <a:t>Weber (EEA)</a:t>
            </a:r>
          </a:p>
          <a:p>
            <a:pPr lvl="1"/>
            <a:r>
              <a:rPr lang="en-AU" dirty="0" smtClean="0"/>
              <a:t>“In </a:t>
            </a:r>
            <a:r>
              <a:rPr lang="en-AU" dirty="0"/>
              <a:t>SEEA volume 2, the classification process of land cover functional units for ecosystem </a:t>
            </a:r>
            <a:r>
              <a:rPr lang="en-AU" dirty="0" smtClean="0"/>
              <a:t>accounting starts </a:t>
            </a:r>
            <a:r>
              <a:rPr lang="en-AU" dirty="0"/>
              <a:t>from the </a:t>
            </a:r>
            <a:r>
              <a:rPr lang="en-AU" u="sng" dirty="0"/>
              <a:t>land cover types </a:t>
            </a:r>
            <a:r>
              <a:rPr lang="en-AU" dirty="0"/>
              <a:t>of V</a:t>
            </a:r>
            <a:r>
              <a:rPr lang="en-AU" dirty="0" smtClean="0"/>
              <a:t>olume1</a:t>
            </a:r>
          </a:p>
          <a:p>
            <a:pPr lvl="1"/>
            <a:r>
              <a:rPr lang="en-AU" dirty="0" smtClean="0"/>
              <a:t>First </a:t>
            </a:r>
            <a:r>
              <a:rPr lang="en-AU" dirty="0"/>
              <a:t>step: </a:t>
            </a:r>
            <a:endParaRPr lang="en-AU" dirty="0" smtClean="0"/>
          </a:p>
          <a:p>
            <a:pPr lvl="2"/>
            <a:r>
              <a:rPr lang="en-AU" dirty="0" smtClean="0"/>
              <a:t>detailed </a:t>
            </a:r>
            <a:r>
              <a:rPr lang="en-AU" dirty="0"/>
              <a:t>land cover types</a:t>
            </a:r>
            <a:endParaRPr lang="en-AU" dirty="0" smtClean="0"/>
          </a:p>
          <a:p>
            <a:pPr lvl="1"/>
            <a:r>
              <a:rPr lang="en-AU" dirty="0" smtClean="0"/>
              <a:t>Second </a:t>
            </a:r>
            <a:r>
              <a:rPr lang="en-AU" dirty="0"/>
              <a:t>step: </a:t>
            </a:r>
            <a:endParaRPr lang="en-AU" dirty="0" smtClean="0"/>
          </a:p>
          <a:p>
            <a:pPr lvl="2"/>
            <a:r>
              <a:rPr lang="en-AU" dirty="0" smtClean="0"/>
              <a:t>definition </a:t>
            </a:r>
            <a:r>
              <a:rPr lang="en-AU" dirty="0"/>
              <a:t>of land cover flows and </a:t>
            </a:r>
            <a:endParaRPr lang="en-AU" dirty="0" smtClean="0"/>
          </a:p>
          <a:p>
            <a:pPr lvl="2"/>
            <a:r>
              <a:rPr lang="en-AU" dirty="0" smtClean="0"/>
              <a:t>land </a:t>
            </a:r>
            <a:r>
              <a:rPr lang="en-AU" dirty="0"/>
              <a:t>cover functional </a:t>
            </a:r>
            <a:r>
              <a:rPr lang="en-AU" dirty="0" smtClean="0"/>
              <a:t>units”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067128" cy="1143000"/>
          </a:xfrm>
        </p:spPr>
        <p:txBody>
          <a:bodyPr/>
          <a:lstStyle/>
          <a:p>
            <a:r>
              <a:rPr lang="en-AU" sz="2400" dirty="0"/>
              <a:t>Table </a:t>
            </a:r>
            <a:r>
              <a:rPr lang="en-AU" sz="2400" dirty="0" smtClean="0"/>
              <a:t>5. </a:t>
            </a:r>
            <a:r>
              <a:rPr lang="en-AU" sz="2400" dirty="0"/>
              <a:t>First sketch of aggregated </a:t>
            </a:r>
            <a:r>
              <a:rPr lang="en-AU" sz="2400" dirty="0" smtClean="0"/>
              <a:t>Land Cover Functional Units (LCFU) classification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56" y="1456184"/>
            <a:ext cx="6779096" cy="4925144"/>
          </a:xfrm>
        </p:spPr>
        <p:txBody>
          <a:bodyPr/>
          <a:lstStyle/>
          <a:p>
            <a:pPr marL="0" indent="0">
              <a:buNone/>
            </a:pPr>
            <a:r>
              <a:rPr lang="en-AU" sz="1100" dirty="0" smtClean="0"/>
              <a:t>01 </a:t>
            </a:r>
            <a:r>
              <a:rPr lang="en-AU" sz="1100" dirty="0"/>
              <a:t>Urban and associated developed areas</a:t>
            </a:r>
          </a:p>
          <a:p>
            <a:pPr marL="0" indent="0">
              <a:buNone/>
            </a:pPr>
            <a:r>
              <a:rPr lang="en-AU" sz="1100" dirty="0"/>
              <a:t>02 Medium to large fields rainfed herbaceous cropland</a:t>
            </a:r>
          </a:p>
          <a:p>
            <a:pPr marL="0" indent="0">
              <a:buNone/>
            </a:pPr>
            <a:r>
              <a:rPr lang="en-AU" sz="1100" dirty="0"/>
              <a:t>03 Medium to large fields irrigated herbaceous cropland</a:t>
            </a:r>
          </a:p>
          <a:p>
            <a:pPr marL="0" indent="0">
              <a:buNone/>
            </a:pPr>
            <a:r>
              <a:rPr lang="fr-FR" sz="1100" dirty="0"/>
              <a:t>04 Permanent crops, agriculture plantations</a:t>
            </a:r>
          </a:p>
          <a:p>
            <a:pPr marL="0" indent="0">
              <a:buNone/>
            </a:pPr>
            <a:r>
              <a:rPr lang="en-AU" sz="1100" dirty="0"/>
              <a:t>05 Agriculture associations and mosaics</a:t>
            </a:r>
          </a:p>
          <a:p>
            <a:pPr marL="0" indent="0">
              <a:buNone/>
            </a:pPr>
            <a:r>
              <a:rPr lang="en-AU" sz="1100" dirty="0"/>
              <a:t>06 Pastures and natural grassland</a:t>
            </a:r>
          </a:p>
          <a:p>
            <a:pPr marL="0" indent="0">
              <a:buNone/>
            </a:pPr>
            <a:r>
              <a:rPr lang="en-AU" sz="1100" dirty="0"/>
              <a:t>07 Forest tree cover</a:t>
            </a:r>
          </a:p>
          <a:p>
            <a:pPr marL="0" indent="0">
              <a:buNone/>
            </a:pPr>
            <a:r>
              <a:rPr lang="en-AU" sz="1100" dirty="0"/>
              <a:t>08 Shrubland, bushland, heathland</a:t>
            </a:r>
          </a:p>
          <a:p>
            <a:pPr marL="0" indent="0">
              <a:buNone/>
            </a:pPr>
            <a:r>
              <a:rPr lang="en-AU" sz="1100" dirty="0"/>
              <a:t>09 Sparsely vegetated areas</a:t>
            </a:r>
          </a:p>
          <a:p>
            <a:pPr marL="0" indent="0">
              <a:buNone/>
            </a:pPr>
            <a:r>
              <a:rPr lang="en-AU" sz="1100" dirty="0"/>
              <a:t>10 Natural vegetation associations and mosaics</a:t>
            </a:r>
          </a:p>
          <a:p>
            <a:pPr marL="0" indent="0">
              <a:buNone/>
            </a:pPr>
            <a:r>
              <a:rPr lang="en-AU" sz="1100" dirty="0"/>
              <a:t>11 Barren land</a:t>
            </a:r>
          </a:p>
          <a:p>
            <a:pPr marL="0" indent="0">
              <a:buNone/>
            </a:pPr>
            <a:r>
              <a:rPr lang="en-AU" sz="1100" dirty="0"/>
              <a:t>12 Permanent snow and glaciers</a:t>
            </a:r>
          </a:p>
          <a:p>
            <a:pPr marL="0" indent="0">
              <a:buNone/>
            </a:pPr>
            <a:r>
              <a:rPr lang="en-AU" sz="1100" dirty="0"/>
              <a:t>13 Open wetlands</a:t>
            </a:r>
          </a:p>
          <a:p>
            <a:pPr marL="0" indent="0">
              <a:buNone/>
            </a:pPr>
            <a:r>
              <a:rPr lang="en-AU" sz="1100" dirty="0"/>
              <a:t>14 Inland water bodies</a:t>
            </a:r>
          </a:p>
          <a:p>
            <a:pPr marL="0" indent="0">
              <a:buNone/>
            </a:pPr>
            <a:r>
              <a:rPr lang="en-AU" sz="1100" dirty="0"/>
              <a:t>15 Coastal water bodies</a:t>
            </a:r>
          </a:p>
          <a:p>
            <a:pPr marL="0" indent="0">
              <a:buNone/>
            </a:pPr>
            <a:r>
              <a:rPr lang="en-AU" sz="1100" dirty="0"/>
              <a:t>16 Sea (per memory)</a:t>
            </a:r>
          </a:p>
        </p:txBody>
      </p:sp>
    </p:spTree>
    <p:extLst>
      <p:ext uri="{BB962C8B-B14F-4D97-AF65-F5344CB8AC3E}">
        <p14:creationId xmlns:p14="http://schemas.microsoft.com/office/powerpoint/2010/main" val="2441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Back to basics…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AU" dirty="0" smtClean="0"/>
              <a:t>Sampling frame</a:t>
            </a:r>
          </a:p>
          <a:p>
            <a:pPr lvl="1"/>
            <a:r>
              <a:rPr lang="en-AU" dirty="0" smtClean="0"/>
              <a:t>Is a list of the “elements” (entities) within a population that can be sampled</a:t>
            </a:r>
          </a:p>
          <a:p>
            <a:pPr lvl="1"/>
            <a:r>
              <a:rPr lang="en-AU" dirty="0" smtClean="0"/>
              <a:t>“Units”, or “observational units”, refers </a:t>
            </a:r>
            <a:r>
              <a:rPr lang="en-AU" dirty="0"/>
              <a:t>to one member of a set of entities being studied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2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066130"/>
          </a:xfrm>
        </p:spPr>
        <p:txBody>
          <a:bodyPr/>
          <a:lstStyle/>
          <a:p>
            <a:r>
              <a:rPr lang="en-AU" dirty="0" smtClean="0"/>
              <a:t>Ideal sampling frame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en-AU" dirty="0"/>
              <a:t>An ideal sampling frame will have the following qualities:</a:t>
            </a:r>
            <a:r>
              <a:rPr lang="en-AU" u="sng" baseline="30000" dirty="0">
                <a:hlinkClick r:id="rId2"/>
              </a:rPr>
              <a:t>[1]</a:t>
            </a:r>
            <a:endParaRPr lang="en-AU" dirty="0"/>
          </a:p>
          <a:p>
            <a:pPr lvl="1">
              <a:spcBef>
                <a:spcPts val="1200"/>
              </a:spcBef>
            </a:pPr>
            <a:r>
              <a:rPr lang="en-AU" dirty="0"/>
              <a:t>all units have a logical, numerical identifier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all units can be found - their contact information, map location or other relevant information is present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the frame is organized in a logical, systematic fashion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the frame has additional information about the units that allow the use of more advanced sampling frames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every element of the population of interest is present in the frame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every element of the population is </a:t>
            </a:r>
            <a:r>
              <a:rPr lang="en-AU" dirty="0" smtClean="0"/>
              <a:t>present </a:t>
            </a:r>
            <a:r>
              <a:rPr lang="en-AU" i="1" dirty="0" smtClean="0"/>
              <a:t>only </a:t>
            </a:r>
            <a:r>
              <a:rPr lang="en-AU" i="1" dirty="0"/>
              <a:t>once</a:t>
            </a:r>
            <a:r>
              <a:rPr lang="en-AU" dirty="0"/>
              <a:t> in the frame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no elements from outside the population of interest are present in the frame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0932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 smtClean="0"/>
              <a:t>Sarndal et al, 2011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3275856" y="4365104"/>
            <a:ext cx="2520280" cy="57606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8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Application to ecosystems?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For a population of ecosystems?</a:t>
            </a:r>
          </a:p>
          <a:p>
            <a:r>
              <a:rPr lang="en-AU" dirty="0" smtClean="0"/>
              <a:t>Challenges</a:t>
            </a:r>
            <a:endParaRPr lang="en-AU" dirty="0"/>
          </a:p>
          <a:p>
            <a:pPr lvl="1"/>
            <a:r>
              <a:rPr lang="en-AU" dirty="0"/>
              <a:t>Ecosystems are multi-scaled, even scaleless e.g. Stommel</a:t>
            </a:r>
          </a:p>
          <a:p>
            <a:pPr lvl="1"/>
            <a:r>
              <a:rPr lang="en-AU" dirty="0"/>
              <a:t>Ecosystems have complex emergent properties</a:t>
            </a:r>
          </a:p>
          <a:p>
            <a:pPr lvl="1"/>
            <a:r>
              <a:rPr lang="en-AU" b="1" dirty="0"/>
              <a:t>Cost</a:t>
            </a:r>
            <a:r>
              <a:rPr lang="en-AU" dirty="0"/>
              <a:t>: available data is at particular scales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5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extent should statistical units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defined in relation to individual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ecosystem services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(which may operate at different spatial scales)?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level of specificity should the smallest statistical unit be defined and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information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 needed to delineate this unit (is land cover sufficient)?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be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aggregations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statistical units and, if so, for what purpose and can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any specific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methods be recommended?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marine ecosystems and the atmosphere be considered in ecosystem accounting?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statistical units for ecosystems be linked to economic units?</a:t>
            </a:r>
          </a:p>
        </p:txBody>
      </p:sp>
    </p:spTree>
    <p:extLst>
      <p:ext uri="{BB962C8B-B14F-4D97-AF65-F5344CB8AC3E}">
        <p14:creationId xmlns:p14="http://schemas.microsoft.com/office/powerpoint/2010/main" val="22028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 as basis for selection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n-GB" dirty="0"/>
              <a:t>The selection of the accounts </a:t>
            </a:r>
            <a:r>
              <a:rPr lang="en-GB" dirty="0" smtClean="0"/>
              <a:t>[and their spatial units] should </a:t>
            </a:r>
            <a:r>
              <a:rPr lang="en-GB" dirty="0"/>
              <a:t>be based on the basis of what are the most powerful general proxies that </a:t>
            </a:r>
            <a:r>
              <a:rPr lang="en-GB" dirty="0" smtClean="0"/>
              <a:t>underpin a </a:t>
            </a:r>
            <a:r>
              <a:rPr lang="en-GB" dirty="0"/>
              <a:t>relevant bundle of services for each unit</a:t>
            </a:r>
            <a:r>
              <a:rPr lang="en-GB" dirty="0" smtClean="0"/>
              <a:t>.</a:t>
            </a:r>
          </a:p>
          <a:p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93520"/>
              </p:ext>
            </p:extLst>
          </p:nvPr>
        </p:nvGraphicFramePr>
        <p:xfrm>
          <a:off x="827584" y="3140968"/>
          <a:ext cx="3096344" cy="31143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085063"/>
                <a:gridCol w="716284"/>
                <a:gridCol w="755289"/>
                <a:gridCol w="539708"/>
              </a:tblGrid>
              <a:tr h="394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Spatial unit 1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Spatial unit 2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…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Opening capacity = distribution of land cover types 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Change = net changes for each type (forest, agriculture,…)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Closing capacity = distribution of land cover types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576" y="2727012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Capacity account 1: Land cover distribution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45237"/>
              </p:ext>
            </p:extLst>
          </p:nvPr>
        </p:nvGraphicFramePr>
        <p:xfrm>
          <a:off x="5076056" y="3140968"/>
          <a:ext cx="3449211" cy="3147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296144"/>
                <a:gridCol w="792088"/>
                <a:gridCol w="792088"/>
                <a:gridCol w="568891"/>
              </a:tblGrid>
              <a:tr h="419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Spatial unit 1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Spatial unit 2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…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Opening capacity = stock of organic carbon in vegetation 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49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Change = additions (NPP) minus removals (harvest, grazing, natural disasters)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9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Closing capacity = stock of organic carbon in vegetation</a:t>
                      </a:r>
                      <a:endParaRPr lang="en-A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076056" y="2727012"/>
            <a:ext cx="23733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Capacity account 3: Carbon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extent should statistical units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defined in relation to individual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ecosystem services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(which may operate at different spatial scales)?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level of specificity should the smallest statistical unit be defined and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information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 needed to delineate this unit (is land cover sufficient)?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be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aggregations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statistical units and, if so, for what purpose and can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any specific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methods be recommended?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marine ecosystems and the atmosphere be considered in ecosystem accounting?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statistical units for ecosystems be linked to economic units?</a:t>
            </a:r>
          </a:p>
        </p:txBody>
      </p:sp>
    </p:spTree>
    <p:extLst>
      <p:ext uri="{BB962C8B-B14F-4D97-AF65-F5344CB8AC3E}">
        <p14:creationId xmlns:p14="http://schemas.microsoft.com/office/powerpoint/2010/main" val="20047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Identification of an </a:t>
            </a:r>
            <a:br>
              <a:rPr lang="en-AU" sz="3200" dirty="0" smtClean="0"/>
            </a:br>
            <a:r>
              <a:rPr lang="en-AU" sz="3200" dirty="0" smtClean="0"/>
              <a:t>ecosystem statistical unit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AU" sz="1600" dirty="0" smtClean="0"/>
              <a:t>Spatial constructor approach</a:t>
            </a:r>
          </a:p>
          <a:p>
            <a:pPr lvl="1"/>
            <a:r>
              <a:rPr lang="en-AU" sz="1400" dirty="0" smtClean="0"/>
              <a:t>Spatial tessellation (e.g. standard grid cell, 1 Ha, 1 Km)</a:t>
            </a:r>
          </a:p>
          <a:p>
            <a:pPr lvl="1"/>
            <a:r>
              <a:rPr lang="en-AU" sz="1400" dirty="0" smtClean="0"/>
              <a:t>3D tessellation (e.g. GOESS)</a:t>
            </a:r>
          </a:p>
          <a:p>
            <a:pPr lvl="1"/>
            <a:r>
              <a:rPr lang="en-AU" sz="1400" dirty="0" smtClean="0"/>
              <a:t>Then add thematic attributes; “I belong to </a:t>
            </a:r>
            <a:r>
              <a:rPr lang="en-AU" sz="1400" i="1" dirty="0" smtClean="0"/>
              <a:t>…</a:t>
            </a:r>
            <a:r>
              <a:rPr lang="en-AU" sz="1400" dirty="0" smtClean="0"/>
              <a:t> ecosystem”</a:t>
            </a:r>
          </a:p>
          <a:p>
            <a:pPr>
              <a:spcBef>
                <a:spcPts val="1200"/>
              </a:spcBef>
            </a:pPr>
            <a:r>
              <a:rPr lang="en-AU" sz="1600" dirty="0" smtClean="0"/>
              <a:t>Ecosystem thematic attribute approach</a:t>
            </a:r>
          </a:p>
          <a:p>
            <a:pPr lvl="1"/>
            <a:r>
              <a:rPr lang="en-AU" sz="1400" dirty="0" smtClean="0"/>
              <a:t>Fixed habitat: Land cover, functional unit, LCFU, SELU</a:t>
            </a:r>
          </a:p>
          <a:p>
            <a:pPr lvl="1"/>
            <a:r>
              <a:rPr lang="en-AU" sz="1400" dirty="0" smtClean="0"/>
              <a:t>Dynamic habitat: “hotspots”; marine (“key ecological features”), estuaries/rivers, air</a:t>
            </a:r>
          </a:p>
          <a:p>
            <a:pPr lvl="1"/>
            <a:r>
              <a:rPr lang="en-AU" sz="1400" dirty="0" smtClean="0"/>
              <a:t>Non-contiguous fixed habitat: groundwater dependent ecosystems (oases)</a:t>
            </a:r>
          </a:p>
          <a:p>
            <a:pPr lvl="1"/>
            <a:r>
              <a:rPr lang="en-AU" sz="1400" dirty="0" smtClean="0"/>
              <a:t>Non-contiguous dynamic ecosystems: migratory birds, pelagic fisheries</a:t>
            </a:r>
          </a:p>
          <a:p>
            <a:pPr lvl="1"/>
            <a:r>
              <a:rPr lang="en-AU" sz="1400" dirty="0" smtClean="0"/>
              <a:t>Cross-habitat ecosystems: salmon, eels, rock lobster,  </a:t>
            </a:r>
            <a:endParaRPr lang="en-AU" sz="1400" dirty="0"/>
          </a:p>
          <a:p>
            <a:pPr>
              <a:spcBef>
                <a:spcPts val="1200"/>
              </a:spcBef>
            </a:pPr>
            <a:r>
              <a:rPr lang="en-AU" sz="1600" dirty="0" smtClean="0"/>
              <a:t>Ecosystem service/s driven attribute approach</a:t>
            </a:r>
          </a:p>
          <a:p>
            <a:pPr lvl="1"/>
            <a:r>
              <a:rPr lang="en-AU" sz="1400" dirty="0" smtClean="0"/>
              <a:t>For particular bundle/set of ES, identify all ecosystems with capacity to supply</a:t>
            </a:r>
          </a:p>
          <a:p>
            <a:pPr lvl="1"/>
            <a:r>
              <a:rPr lang="en-AU" sz="1400" dirty="0" smtClean="0"/>
              <a:t>Doesn’t need specific spatial attributes</a:t>
            </a:r>
          </a:p>
          <a:p>
            <a:pPr>
              <a:spcBef>
                <a:spcPts val="1200"/>
              </a:spcBef>
            </a:pPr>
            <a:r>
              <a:rPr lang="en-AU" sz="1600" dirty="0" smtClean="0"/>
              <a:t>Ecosystem capital </a:t>
            </a:r>
            <a:r>
              <a:rPr lang="en-AU" sz="1600" dirty="0"/>
              <a:t>statistical unit</a:t>
            </a:r>
          </a:p>
          <a:p>
            <a:pPr lvl="1"/>
            <a:r>
              <a:rPr lang="en-AU" sz="1400" dirty="0" smtClean="0"/>
              <a:t>Quantity: may be spatial, but not only spatial (e.g. fish stocks)</a:t>
            </a:r>
          </a:p>
          <a:p>
            <a:pPr lvl="1"/>
            <a:r>
              <a:rPr lang="en-AU" sz="1400" dirty="0" smtClean="0"/>
              <a:t>Quality: condition may be highly complex and specific to account purpose and ecosystem</a:t>
            </a:r>
          </a:p>
          <a:p>
            <a:pPr lvl="1"/>
            <a:r>
              <a:rPr lang="en-AU" sz="1400" dirty="0" smtClean="0"/>
              <a:t>Capacity: is ES related, ecosystem understanding related, objective/target related</a:t>
            </a:r>
            <a:endParaRPr lang="en-AU" sz="1400" dirty="0"/>
          </a:p>
          <a:p>
            <a:pPr lvl="1"/>
            <a:endParaRPr lang="en-AU" sz="1400" dirty="0" smtClean="0"/>
          </a:p>
          <a:p>
            <a:endParaRPr lang="en-AU" sz="1800" dirty="0" smtClean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2203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Defining an ecosystem “statistical unit”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smtClean="0"/>
              <a:t>Solutions??</a:t>
            </a:r>
            <a:endParaRPr lang="en-AU" sz="2400" dirty="0"/>
          </a:p>
          <a:p>
            <a:pPr lvl="1"/>
            <a:r>
              <a:rPr lang="en-AU" b="1" dirty="0"/>
              <a:t>Spatial </a:t>
            </a:r>
            <a:r>
              <a:rPr lang="en-AU" b="1" dirty="0" smtClean="0"/>
              <a:t>constructors </a:t>
            </a:r>
            <a:r>
              <a:rPr lang="en-AU" dirty="0"/>
              <a:t>(“statistical </a:t>
            </a:r>
            <a:r>
              <a:rPr lang="en-AU" dirty="0" smtClean="0"/>
              <a:t>assemblies”) </a:t>
            </a:r>
            <a:r>
              <a:rPr lang="en-AU" dirty="0"/>
              <a:t>can be used to construct ecosystem units</a:t>
            </a:r>
          </a:p>
          <a:p>
            <a:pPr lvl="1"/>
            <a:r>
              <a:rPr lang="en-AU" b="1" dirty="0" smtClean="0"/>
              <a:t>Ecosystem statistical </a:t>
            </a:r>
            <a:r>
              <a:rPr lang="en-AU" b="1" dirty="0"/>
              <a:t>units </a:t>
            </a:r>
            <a:r>
              <a:rPr lang="en-AU" dirty="0"/>
              <a:t>are constructed according to the population of interest as determined with criteria informed </a:t>
            </a:r>
            <a:r>
              <a:rPr lang="en-AU" dirty="0" smtClean="0"/>
              <a:t>by the purpose of the account: </a:t>
            </a:r>
            <a:endParaRPr lang="en-AU" dirty="0"/>
          </a:p>
          <a:p>
            <a:pPr lvl="2"/>
            <a:r>
              <a:rPr lang="en-AU" dirty="0"/>
              <a:t>Ecosystem services (single, set (bundle))</a:t>
            </a:r>
          </a:p>
          <a:p>
            <a:pPr lvl="2"/>
            <a:r>
              <a:rPr lang="en-AU" dirty="0"/>
              <a:t>Ecosystem capital </a:t>
            </a:r>
          </a:p>
          <a:p>
            <a:pPr lvl="2"/>
            <a:r>
              <a:rPr lang="en-AU" dirty="0"/>
              <a:t>Low cost default: land cover and function based units</a:t>
            </a:r>
          </a:p>
          <a:p>
            <a:pPr lvl="2"/>
            <a:r>
              <a:rPr lang="en-AU" dirty="0"/>
              <a:t>Other </a:t>
            </a:r>
            <a:r>
              <a:rPr lang="en-AU" dirty="0" smtClean="0"/>
              <a:t>examples (including administrative aggregations)</a:t>
            </a:r>
            <a:endParaRPr lang="en-AU" dirty="0"/>
          </a:p>
          <a:p>
            <a:pPr lvl="3"/>
            <a:r>
              <a:rPr lang="en-AU" dirty="0"/>
              <a:t>SEQ via social process</a:t>
            </a:r>
          </a:p>
          <a:p>
            <a:pPr lvl="3"/>
            <a:r>
              <a:rPr lang="en-AU" dirty="0"/>
              <a:t>Vic DSE via ecological modelling and economic criteria</a:t>
            </a:r>
          </a:p>
          <a:p>
            <a:pPr lvl="3"/>
            <a:r>
              <a:rPr lang="en-AU" dirty="0"/>
              <a:t>SELU as socio-ecological </a:t>
            </a:r>
            <a:r>
              <a:rPr lang="en-AU" dirty="0" smtClean="0"/>
              <a:t>criteria</a:t>
            </a:r>
          </a:p>
          <a:p>
            <a:pPr lvl="3"/>
            <a:r>
              <a:rPr lang="en-AU" dirty="0" smtClean="0"/>
              <a:t>MDBA sites of significance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96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15888"/>
            <a:ext cx="7283450" cy="850900"/>
          </a:xfrm>
        </p:spPr>
        <p:txBody>
          <a:bodyPr/>
          <a:lstStyle/>
          <a:p>
            <a:r>
              <a:rPr lang="en-AU" b="1" smtClean="0"/>
              <a:t>what do you see?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805488"/>
            <a:ext cx="8207375" cy="936625"/>
          </a:xfrm>
        </p:spPr>
        <p:txBody>
          <a:bodyPr/>
          <a:lstStyle/>
          <a:p>
            <a:pPr marL="381000" indent="-381000"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AU" sz="2000" smtClean="0"/>
              <a:t>… timber, trees, a habitat, a landscape element, a beautiful view, shade, water filtration system, carbon reservoir, gene bank, </a:t>
            </a:r>
            <a:br>
              <a:rPr lang="en-AU" sz="2000" smtClean="0"/>
            </a:br>
            <a:r>
              <a:rPr lang="en-AU" sz="2000" smtClean="0"/>
              <a:t>iconic forest, weeds, a bushwalking opportunity, fire hazard …</a:t>
            </a:r>
          </a:p>
        </p:txBody>
      </p:sp>
      <p:pic>
        <p:nvPicPr>
          <p:cNvPr id="37891" name="Picture 10" descr="wolfgangglowacki_oldgrowtheucalypt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8588"/>
            <a:ext cx="7345362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7405688" y="6583363"/>
            <a:ext cx="1711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AU" sz="1000" dirty="0" smtClean="0"/>
              <a:t>Image: Wolfgang </a:t>
            </a:r>
            <a:r>
              <a:rPr lang="en-AU" sz="1000" dirty="0" err="1" smtClean="0"/>
              <a:t>Glowacki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2221503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Spatial constructor (tessellation)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731510" cy="5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extent should statistical units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defined in relation to individual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ecosystem services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(which may operate at different spatial scales)?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level of specificity should the smallest statistical unit be defined and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information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 needed to delineate this unit (is land cover sufficient)?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be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aggregations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statistical units and, if so, for what purpose and can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any specific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methods be recommended?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marine ecosystems and the atmosphere be considered in ecosystem accounting?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statistical units for ecosystems be linked to economic units?</a:t>
            </a:r>
          </a:p>
        </p:txBody>
      </p:sp>
    </p:spTree>
    <p:extLst>
      <p:ext uri="{BB962C8B-B14F-4D97-AF65-F5344CB8AC3E}">
        <p14:creationId xmlns:p14="http://schemas.microsoft.com/office/powerpoint/2010/main" val="612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extent should statistical units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defined in relation to individual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ecosystem services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(which may operate at different spatial scales)?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level of specificity should the smallest statistical unit be defined and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information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 needed to delineate this unit (is land cover sufficient)?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be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aggregations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statistical units and, if so, for what purpose and can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any specific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methods be recommended?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marine ecosystems and the atmosphere be considered in ecosystem accounting?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statistical units for ecosystems be linked to economic units?</a:t>
            </a:r>
          </a:p>
        </p:txBody>
      </p:sp>
    </p:spTree>
    <p:extLst>
      <p:ext uri="{BB962C8B-B14F-4D97-AF65-F5344CB8AC3E}">
        <p14:creationId xmlns:p14="http://schemas.microsoft.com/office/powerpoint/2010/main" val="23164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Marine and coastal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1600" dirty="0" smtClean="0"/>
              <a:t>Linear </a:t>
            </a:r>
            <a:r>
              <a:rPr lang="en-AU" sz="1600" u="sng" dirty="0"/>
              <a:t>shorelines</a:t>
            </a:r>
            <a:r>
              <a:rPr lang="en-AU" sz="1600" dirty="0"/>
              <a:t> with the intertidal zone as the central concept and then people extend landwards or seawards as they see fit</a:t>
            </a:r>
          </a:p>
          <a:p>
            <a:pPr lvl="1"/>
            <a:r>
              <a:rPr lang="en-AU" sz="1400" dirty="0"/>
              <a:t>geomorphic </a:t>
            </a:r>
            <a:r>
              <a:rPr lang="en-AU" sz="1400" dirty="0" smtClean="0"/>
              <a:t>(form and fabric) classification </a:t>
            </a:r>
            <a:r>
              <a:rPr lang="en-AU" sz="1400" dirty="0"/>
              <a:t>is basic unit (rather than land cover) i.e. soft/hard; then </a:t>
            </a:r>
            <a:endParaRPr lang="en-AU" sz="1400" dirty="0" smtClean="0"/>
          </a:p>
          <a:p>
            <a:pPr lvl="1"/>
            <a:r>
              <a:rPr lang="en-AU" sz="1400" dirty="0" smtClean="0"/>
              <a:t>muddy/sandy/gravelly/boulders/rocky</a:t>
            </a:r>
            <a:r>
              <a:rPr lang="en-AU" sz="1400" dirty="0"/>
              <a:t>; </a:t>
            </a:r>
            <a:endParaRPr lang="en-AU" sz="1400" dirty="0" smtClean="0"/>
          </a:p>
          <a:p>
            <a:pPr lvl="1"/>
            <a:r>
              <a:rPr lang="en-AU" sz="1400" dirty="0" smtClean="0"/>
              <a:t>then </a:t>
            </a:r>
            <a:r>
              <a:rPr lang="en-AU" sz="1400" dirty="0"/>
              <a:t>add life forms: mangroves, saltmarsh, seagrass, </a:t>
            </a:r>
            <a:r>
              <a:rPr lang="en-AU" sz="1400" dirty="0" err="1"/>
              <a:t>macroalgae</a:t>
            </a:r>
            <a:endParaRPr lang="en-AU" sz="1400" dirty="0"/>
          </a:p>
          <a:p>
            <a:pPr lvl="0"/>
            <a:r>
              <a:rPr lang="en-AU" sz="1600" dirty="0"/>
              <a:t>Then subtidal areas can be split into </a:t>
            </a:r>
          </a:p>
          <a:p>
            <a:pPr lvl="1"/>
            <a:r>
              <a:rPr lang="en-AU" sz="1400" dirty="0"/>
              <a:t>The </a:t>
            </a:r>
            <a:r>
              <a:rPr lang="en-AU" sz="1400" b="1" dirty="0"/>
              <a:t>benthos (the bottom), </a:t>
            </a:r>
            <a:r>
              <a:rPr lang="en-AU" sz="1400" dirty="0"/>
              <a:t>which can be treated like land cover i.e. habitat mapping including via geomorphology (silt, sand, gravel, boulders, rock/coral) and </a:t>
            </a:r>
            <a:endParaRPr lang="en-AU" sz="1400" dirty="0" smtClean="0"/>
          </a:p>
          <a:p>
            <a:pPr lvl="2"/>
            <a:r>
              <a:rPr lang="en-AU" sz="1400" dirty="0" smtClean="0"/>
              <a:t>“Structural Macro Biota</a:t>
            </a:r>
            <a:r>
              <a:rPr lang="en-AU" sz="1400" dirty="0"/>
              <a:t>” (SMB), which are the living life forms that modify the surface (e.g. coral, sponges/filter feeders, seagrass etc.). </a:t>
            </a:r>
            <a:endParaRPr lang="en-AU" sz="1400" dirty="0" smtClean="0"/>
          </a:p>
          <a:p>
            <a:pPr lvl="2"/>
            <a:r>
              <a:rPr lang="en-AU" sz="1400" dirty="0" smtClean="0"/>
              <a:t>At </a:t>
            </a:r>
            <a:r>
              <a:rPr lang="en-AU" sz="1400" dirty="0"/>
              <a:t>broader scales there is a cascade of </a:t>
            </a:r>
            <a:r>
              <a:rPr lang="en-AU" sz="1400" dirty="0" err="1"/>
              <a:t>biogregions</a:t>
            </a:r>
            <a:r>
              <a:rPr lang="en-AU" sz="1400" dirty="0"/>
              <a:t> and provinces and biomes etc.</a:t>
            </a:r>
          </a:p>
          <a:p>
            <a:pPr lvl="1"/>
            <a:r>
              <a:rPr lang="en-AU" sz="1400" dirty="0"/>
              <a:t>The </a:t>
            </a:r>
            <a:r>
              <a:rPr lang="en-AU" sz="1400" b="1" dirty="0"/>
              <a:t>water column </a:t>
            </a:r>
            <a:r>
              <a:rPr lang="en-AU" sz="1400" dirty="0"/>
              <a:t>including </a:t>
            </a:r>
            <a:r>
              <a:rPr lang="en-AU" sz="1400" dirty="0" err="1"/>
              <a:t>upwellings</a:t>
            </a:r>
            <a:r>
              <a:rPr lang="en-AU" sz="1400" dirty="0"/>
              <a:t>, eddy’s etc. – i.e. a 3D volumetric measure of some sort.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810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 and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extent should statistical units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defined in relation to individual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ecosystem services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(which may operate at different spatial scales)?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level of specificity should the smallest statistical unit be defined and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what information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is needed to delineate this unit (is land cover sufficient)?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be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aggregations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statistical units and, if so, for what purpose and can </a:t>
            </a: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any specific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methods be recommended?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marine ecosystems and the atmosphere be considered in ecosystem accounting?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AU" sz="2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should statistical units for ecosystems be linked to economic units?</a:t>
            </a:r>
          </a:p>
        </p:txBody>
      </p:sp>
    </p:spTree>
    <p:extLst>
      <p:ext uri="{BB962C8B-B14F-4D97-AF65-F5344CB8AC3E}">
        <p14:creationId xmlns:p14="http://schemas.microsoft.com/office/powerpoint/2010/main" val="6383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Cadastre based – </a:t>
            </a:r>
            <a:br>
              <a:rPr lang="en-AU" sz="3600" dirty="0" smtClean="0"/>
            </a:br>
            <a:r>
              <a:rPr lang="en-AU" sz="3600" dirty="0" smtClean="0"/>
              <a:t>connection to economic units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1556792"/>
            <a:ext cx="5731510" cy="51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067128" cy="1143000"/>
          </a:xfrm>
        </p:spPr>
        <p:txBody>
          <a:bodyPr/>
          <a:lstStyle/>
          <a:p>
            <a:r>
              <a:rPr lang="en-AU" sz="3600" dirty="0" smtClean="0"/>
              <a:t>GEOSS – Group on Earth Observation System of Systems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r>
              <a:rPr lang="en-AU" sz="1400" dirty="0"/>
              <a:t>Almost every definition of ecosystems regards them as essentially scaleless, that is, they can range in size from a grain of soil, a pond, a forest, the tundra biome, even to the earth itself. The scaleless nature of ecosystems has created a basic ecosystem conundrum—researchers and managers interested in a particular ecosystem will always "custom" delineate the shape, size, and location of the ecosystem according to the particular research or management application.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2883570" cy="448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638132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3"/>
              </a:rPr>
              <a:t>http://rmgsc.cr.usgs.gov/ecosystems/method.shtml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warwick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8638"/>
            <a:ext cx="774065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11" name="Picture 75" descr="warwic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8638"/>
            <a:ext cx="774065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8" name="Picture 8" descr="warwi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8638"/>
            <a:ext cx="774065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</a:t>
            </a:r>
            <a:r>
              <a:rPr lang="en-AU" dirty="0" smtClean="0"/>
              <a:t>mergent properties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AU" dirty="0"/>
              <a:t>The concept of emergence was coined to designate properties of groups that cannot be entirely explained by their individual components </a:t>
            </a:r>
            <a:r>
              <a:rPr lang="en-AU" sz="1600" dirty="0"/>
              <a:t>(Mayr, 1982</a:t>
            </a:r>
            <a:r>
              <a:rPr lang="en-AU" sz="1600" dirty="0" smtClean="0"/>
              <a:t>)</a:t>
            </a:r>
          </a:p>
          <a:p>
            <a:r>
              <a:rPr lang="en-AU" dirty="0" smtClean="0"/>
              <a:t>Emergent properties of landscape mosaics</a:t>
            </a:r>
            <a:r>
              <a:rPr lang="en-AU" sz="1600" dirty="0" smtClean="0"/>
              <a:t> (Bennet et al 2007)</a:t>
            </a:r>
            <a:endParaRPr lang="en-AU" dirty="0" smtClean="0"/>
          </a:p>
          <a:p>
            <a:pPr lvl="1"/>
            <a:r>
              <a:rPr lang="en-AU" dirty="0" smtClean="0"/>
              <a:t>the </a:t>
            </a:r>
            <a:r>
              <a:rPr lang="en-AU" dirty="0"/>
              <a:t>extent of </a:t>
            </a:r>
            <a:r>
              <a:rPr lang="en-AU" dirty="0" smtClean="0"/>
              <a:t>habitat: area </a:t>
            </a:r>
          </a:p>
          <a:p>
            <a:pPr lvl="1"/>
            <a:r>
              <a:rPr lang="en-AU" dirty="0" smtClean="0"/>
              <a:t>composition </a:t>
            </a:r>
            <a:r>
              <a:rPr lang="en-AU" dirty="0"/>
              <a:t>of </a:t>
            </a:r>
            <a:r>
              <a:rPr lang="en-AU" dirty="0" smtClean="0"/>
              <a:t>the mosaic: proportion of elements</a:t>
            </a:r>
          </a:p>
          <a:p>
            <a:pPr lvl="1"/>
            <a:r>
              <a:rPr lang="en-AU" dirty="0" smtClean="0"/>
              <a:t>spatial </a:t>
            </a:r>
            <a:r>
              <a:rPr lang="en-AU" dirty="0"/>
              <a:t>configuration of </a:t>
            </a:r>
            <a:r>
              <a:rPr lang="en-AU" dirty="0" smtClean="0"/>
              <a:t>elements: heterogeneity associated with diversity</a:t>
            </a:r>
          </a:p>
          <a:p>
            <a:r>
              <a:rPr lang="en-AU" dirty="0" smtClean="0"/>
              <a:t>Proposed SEEA Carbon account classification: “system level properties</a:t>
            </a:r>
            <a:r>
              <a:rPr lang="en-AU" sz="1600" dirty="0" smtClean="0"/>
              <a:t>” (Mackey 2012 in Ajani paper)</a:t>
            </a:r>
          </a:p>
          <a:p>
            <a:pPr lvl="1"/>
            <a:r>
              <a:rPr lang="en-AU" dirty="0" smtClean="0"/>
              <a:t>Canopy density, energy use, nutrient cycling, resilience, adaptive capacity</a:t>
            </a:r>
          </a:p>
          <a:p>
            <a:r>
              <a:rPr lang="en-AU" sz="2800" dirty="0" smtClean="0"/>
              <a:t>Key message: the units are not ecosystems </a:t>
            </a:r>
          </a:p>
          <a:p>
            <a:pPr lvl="1"/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64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warwic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8638"/>
            <a:ext cx="7740650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warwic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8638"/>
            <a:ext cx="7748587" cy="43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5"/>
          <p:cNvGrpSpPr>
            <a:grpSpLocks/>
          </p:cNvGrpSpPr>
          <p:nvPr/>
        </p:nvGrpSpPr>
        <p:grpSpPr bwMode="auto">
          <a:xfrm>
            <a:off x="1692275" y="836613"/>
            <a:ext cx="5111750" cy="5111750"/>
            <a:chOff x="1564" y="1162"/>
            <a:chExt cx="2541" cy="2541"/>
          </a:xfrm>
        </p:grpSpPr>
        <p:sp>
          <p:nvSpPr>
            <p:cNvPr id="29699" name="_s1028"/>
            <p:cNvSpPr>
              <a:spLocks noChangeArrowheads="1" noTextEdit="1"/>
            </p:cNvSpPr>
            <p:nvPr/>
          </p:nvSpPr>
          <p:spPr bwMode="auto">
            <a:xfrm>
              <a:off x="1564" y="1162"/>
              <a:ext cx="2541" cy="2541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AU"/>
            </a:p>
          </p:txBody>
        </p:sp>
        <p:sp>
          <p:nvSpPr>
            <p:cNvPr id="29700" name="_s1029"/>
            <p:cNvSpPr>
              <a:spLocks noChangeArrowheads="1" noTextEdit="1"/>
            </p:cNvSpPr>
            <p:nvPr/>
          </p:nvSpPr>
          <p:spPr bwMode="auto">
            <a:xfrm>
              <a:off x="1805" y="1365"/>
              <a:ext cx="1378" cy="1378"/>
            </a:xfrm>
            <a:prstGeom prst="ellipse">
              <a:avLst/>
            </a:prstGeom>
            <a:solidFill>
              <a:srgbClr val="FEE108">
                <a:alpha val="74117"/>
              </a:srgbClr>
            </a:solidFill>
            <a:ln w="19050">
              <a:solidFill>
                <a:srgbClr val="FCBD0A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AU"/>
            </a:p>
          </p:txBody>
        </p:sp>
        <p:sp>
          <p:nvSpPr>
            <p:cNvPr id="29701" name="_s1030"/>
            <p:cNvSpPr>
              <a:spLocks noChangeArrowheads="1"/>
            </p:cNvSpPr>
            <p:nvPr/>
          </p:nvSpPr>
          <p:spPr bwMode="auto">
            <a:xfrm>
              <a:off x="2245" y="2976"/>
              <a:ext cx="137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AU" sz="1200"/>
                <a:t>Ecosystems and Environment</a:t>
              </a:r>
            </a:p>
          </p:txBody>
        </p:sp>
        <p:sp>
          <p:nvSpPr>
            <p:cNvPr id="29702" name="_s1031"/>
            <p:cNvSpPr>
              <a:spLocks noChangeArrowheads="1" noTextEdit="1"/>
            </p:cNvSpPr>
            <p:nvPr/>
          </p:nvSpPr>
          <p:spPr bwMode="auto">
            <a:xfrm>
              <a:off x="2423" y="1966"/>
              <a:ext cx="667" cy="667"/>
            </a:xfrm>
            <a:prstGeom prst="ellipse">
              <a:avLst/>
            </a:prstGeom>
            <a:solidFill>
              <a:srgbClr val="F05B08">
                <a:alpha val="81175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AU"/>
            </a:p>
          </p:txBody>
        </p:sp>
        <p:sp>
          <p:nvSpPr>
            <p:cNvPr id="29703" name="_s1032"/>
            <p:cNvSpPr>
              <a:spLocks noChangeArrowheads="1"/>
            </p:cNvSpPr>
            <p:nvPr/>
          </p:nvSpPr>
          <p:spPr bwMode="auto">
            <a:xfrm>
              <a:off x="2517" y="2205"/>
              <a:ext cx="45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AU" sz="1200"/>
                <a:t>Economy</a:t>
              </a:r>
            </a:p>
          </p:txBody>
        </p:sp>
        <p:sp>
          <p:nvSpPr>
            <p:cNvPr id="29704" name="_s1033"/>
            <p:cNvSpPr>
              <a:spLocks noChangeArrowheads="1"/>
            </p:cNvSpPr>
            <p:nvPr/>
          </p:nvSpPr>
          <p:spPr bwMode="auto">
            <a:xfrm>
              <a:off x="1927" y="1933"/>
              <a:ext cx="40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en-AU" sz="1200"/>
                <a:t>Society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8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scaling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27373"/>
            <a:ext cx="3178696" cy="4525963"/>
          </a:xfrm>
        </p:spPr>
        <p:txBody>
          <a:bodyPr/>
          <a:lstStyle/>
          <a:p>
            <a:r>
              <a:rPr lang="en-AU" sz="2400" dirty="0" smtClean="0"/>
              <a:t>Ecosystems are nested at multiple scales</a:t>
            </a:r>
          </a:p>
          <a:p>
            <a:pPr lvl="1"/>
            <a:r>
              <a:rPr lang="en-AU" sz="2000" dirty="0" smtClean="0"/>
              <a:t>Small and large</a:t>
            </a:r>
          </a:p>
          <a:p>
            <a:pPr lvl="1"/>
            <a:r>
              <a:rPr lang="en-AU" sz="2000" dirty="0" smtClean="0"/>
              <a:t>Fast and slow</a:t>
            </a:r>
          </a:p>
          <a:p>
            <a:pPr lvl="1"/>
            <a:r>
              <a:rPr lang="en-AU" sz="2000" dirty="0" smtClean="0"/>
              <a:t>More and less of an infinite number of variables</a:t>
            </a:r>
          </a:p>
          <a:p>
            <a:pPr lvl="1"/>
            <a:r>
              <a:rPr lang="en-AU" sz="2000" dirty="0" smtClean="0"/>
              <a:t>Diagram: Stommel</a:t>
            </a:r>
          </a:p>
          <a:p>
            <a:r>
              <a:rPr lang="en-AU" sz="2200" dirty="0" smtClean="0"/>
              <a:t>Sweet spots (Harris)</a:t>
            </a:r>
          </a:p>
          <a:p>
            <a:pPr lvl="1"/>
            <a:r>
              <a:rPr lang="en-AU" dirty="0" smtClean="0"/>
              <a:t>“It depends…”</a:t>
            </a:r>
          </a:p>
          <a:p>
            <a:pPr lvl="1"/>
            <a:r>
              <a:rPr lang="en-AU" dirty="0" smtClean="0"/>
              <a:t>regional</a:t>
            </a:r>
            <a:endParaRPr lang="en-AU" dirty="0"/>
          </a:p>
        </p:txBody>
      </p:sp>
      <p:sp>
        <p:nvSpPr>
          <p:cNvPr id="4" name="AutoShape 2" descr="http://rs.resalliance.org/wp-content/uploads/2010/02/petersonstommel_199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6324"/>
            <a:ext cx="5346948" cy="664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/>
          <a:lstStyle/>
          <a:p>
            <a:r>
              <a:rPr lang="en-AU" sz="3600" dirty="0" smtClean="0"/>
              <a:t>Review of Issue Paper 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AU" dirty="0" smtClean="0"/>
              <a:t>Assumption: that a spatial approach is useful basis</a:t>
            </a:r>
          </a:p>
          <a:p>
            <a:r>
              <a:rPr lang="en-AU" sz="2000" dirty="0" smtClean="0"/>
              <a:t>Terminology</a:t>
            </a:r>
          </a:p>
          <a:p>
            <a:pPr lvl="1"/>
            <a:r>
              <a:rPr lang="en-AU" sz="1800" dirty="0" smtClean="0"/>
              <a:t>“statistical units”, “aggregation units”</a:t>
            </a:r>
          </a:p>
          <a:p>
            <a:r>
              <a:rPr lang="en-AU" sz="2000" dirty="0" smtClean="0"/>
              <a:t>Simplification, flexibility, accuracy</a:t>
            </a:r>
          </a:p>
          <a:p>
            <a:pPr lvl="1"/>
            <a:r>
              <a:rPr lang="en-AU" sz="1800" dirty="0" smtClean="0"/>
              <a:t>Must be applied at varying scales; ecosystems are inherently scaleless; choice of scale is related to purpose of account and nature of phenomena (“</a:t>
            </a:r>
            <a:r>
              <a:rPr lang="en-AU" sz="1800" b="1" dirty="0" smtClean="0"/>
              <a:t>scale matching</a:t>
            </a:r>
            <a:r>
              <a:rPr lang="en-AU" sz="1800" dirty="0" smtClean="0"/>
              <a:t>”)</a:t>
            </a:r>
          </a:p>
          <a:p>
            <a:r>
              <a:rPr lang="en-AU" sz="2000" dirty="0" smtClean="0"/>
              <a:t>Ecosystem accounts are a “</a:t>
            </a:r>
            <a:r>
              <a:rPr lang="en-AU" sz="2000" b="1" dirty="0" smtClean="0"/>
              <a:t>platform technology</a:t>
            </a:r>
            <a:r>
              <a:rPr lang="en-AU" sz="2000" dirty="0" smtClean="0"/>
              <a:t>”</a:t>
            </a:r>
          </a:p>
          <a:p>
            <a:pPr lvl="1"/>
            <a:r>
              <a:rPr lang="en-AU" sz="1800" dirty="0" smtClean="0"/>
              <a:t>Supports analyses, enables collection and organisation of data</a:t>
            </a:r>
          </a:p>
          <a:p>
            <a:r>
              <a:rPr lang="en-AU" sz="2000" dirty="0" smtClean="0"/>
              <a:t>Delineation vs. attribution</a:t>
            </a:r>
          </a:p>
          <a:p>
            <a:pPr lvl="1"/>
            <a:r>
              <a:rPr lang="en-AU" sz="1800" dirty="0" smtClean="0"/>
              <a:t>Statistical unit like business register (basic info), then</a:t>
            </a:r>
          </a:p>
          <a:p>
            <a:pPr lvl="1"/>
            <a:r>
              <a:rPr lang="en-AU" sz="1800" dirty="0" smtClean="0"/>
              <a:t>Additional attributes obtained by survey (data collection)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919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Review of Issue Paper (2)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Definitions</a:t>
            </a:r>
          </a:p>
          <a:p>
            <a:pPr lvl="1"/>
            <a:r>
              <a:rPr lang="en-AU" dirty="0" smtClean="0"/>
              <a:t>Statistical units </a:t>
            </a:r>
          </a:p>
          <a:p>
            <a:pPr lvl="2"/>
            <a:r>
              <a:rPr lang="en-AU" dirty="0" smtClean="0"/>
              <a:t>are the contiguous land, freshwater and marine surface areas to which information is attributed and which provides the basis to aggregate this information to regional, national and global levels.</a:t>
            </a:r>
          </a:p>
          <a:p>
            <a:pPr lvl="2"/>
            <a:r>
              <a:rPr lang="en-AU" dirty="0" smtClean="0"/>
              <a:t>Statistical units “belong” to an ecosystem, usually consisting of more than one statistical unit i.e. aggregations can make up a larger ecosystem.</a:t>
            </a:r>
          </a:p>
          <a:p>
            <a:pPr lvl="1"/>
            <a:r>
              <a:rPr lang="en-AU" dirty="0" smtClean="0"/>
              <a:t>Size of statistical units</a:t>
            </a:r>
          </a:p>
          <a:p>
            <a:pPr lvl="2"/>
            <a:r>
              <a:rPr lang="en-AU" dirty="0" smtClean="0"/>
              <a:t>The </a:t>
            </a:r>
            <a:r>
              <a:rPr lang="en-AU" dirty="0"/>
              <a:t>smallest statistical unit is based on observable core biophysical characteristics such as </a:t>
            </a:r>
            <a:r>
              <a:rPr lang="en-AU" dirty="0" smtClean="0"/>
              <a:t>land cover</a:t>
            </a:r>
            <a:r>
              <a:rPr lang="en-AU" dirty="0"/>
              <a:t>, elevation (or depth in the case of water) and climate. </a:t>
            </a:r>
            <a:endParaRPr lang="en-AU" dirty="0" smtClean="0"/>
          </a:p>
          <a:p>
            <a:pPr lvl="2"/>
            <a:r>
              <a:rPr lang="en-AU" dirty="0" smtClean="0"/>
              <a:t>This </a:t>
            </a:r>
            <a:r>
              <a:rPr lang="en-AU" dirty="0"/>
              <a:t>information should be </a:t>
            </a:r>
            <a:r>
              <a:rPr lang="en-AU" dirty="0" smtClean="0"/>
              <a:t>available for </a:t>
            </a:r>
            <a:r>
              <a:rPr lang="en-AU" dirty="0"/>
              <a:t>the entire country and available consistently for multiple time-periods at a </a:t>
            </a:r>
            <a:r>
              <a:rPr lang="en-AU" dirty="0" smtClean="0"/>
              <a:t>resolution appropriate </a:t>
            </a:r>
            <a:r>
              <a:rPr lang="en-AU" dirty="0"/>
              <a:t>for the expected level of aggregation.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824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Review</a:t>
            </a:r>
            <a:r>
              <a:rPr lang="en-AU" dirty="0" smtClean="0"/>
              <a:t> of Chapter 2 draft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n-AU" sz="1800" dirty="0" smtClean="0"/>
              <a:t>SEEA EEA Objective: “The </a:t>
            </a:r>
            <a:r>
              <a:rPr lang="en-AU" sz="1800" dirty="0"/>
              <a:t>objects of measurement – the ecosystems – need to be defined from a statistical </a:t>
            </a:r>
            <a:r>
              <a:rPr lang="en-AU" sz="1800" dirty="0" smtClean="0"/>
              <a:t>perspective”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P2.22 “there </a:t>
            </a:r>
            <a:r>
              <a:rPr lang="en-AU" sz="1600" dirty="0"/>
              <a:t>must be a clear focus for </a:t>
            </a:r>
            <a:r>
              <a:rPr lang="en-AU" sz="1600" dirty="0" smtClean="0"/>
              <a:t>measurement”</a:t>
            </a:r>
          </a:p>
          <a:p>
            <a:pPr lvl="1">
              <a:spcBef>
                <a:spcPts val="1200"/>
              </a:spcBef>
            </a:pPr>
            <a:r>
              <a:rPr lang="en-AU" sz="1600" dirty="0"/>
              <a:t>P2.24 “… targeted at the macro level of analysis </a:t>
            </a:r>
            <a:r>
              <a:rPr lang="en-AU" sz="1600" dirty="0" smtClean="0"/>
              <a:t>…”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P2.35- 2.29 Linking to economic units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P2.48-2.56  integration across scales</a:t>
            </a:r>
          </a:p>
          <a:p>
            <a:r>
              <a:rPr lang="en-AU" sz="1800" dirty="0"/>
              <a:t>P2.1 “In the SEEA, </a:t>
            </a:r>
            <a:r>
              <a:rPr lang="en-AU" sz="1800" b="1" i="1" dirty="0"/>
              <a:t>ecosystems are </a:t>
            </a:r>
            <a:r>
              <a:rPr lang="en-AU" sz="1800" b="1" i="1" dirty="0">
                <a:solidFill>
                  <a:srgbClr val="0070C0"/>
                </a:solidFill>
              </a:rPr>
              <a:t>areas containing </a:t>
            </a:r>
            <a:r>
              <a:rPr lang="en-AU" sz="1800" b="1" i="1" dirty="0"/>
              <a:t>a dynamic complex of biotic communities (for example plants, animals and micro-organisms) and their non-living environment interacting </a:t>
            </a:r>
            <a:r>
              <a:rPr lang="en-AU" sz="1800" b="1" i="1" dirty="0">
                <a:solidFill>
                  <a:srgbClr val="0070C0"/>
                </a:solidFill>
              </a:rPr>
              <a:t>as a functional unit.”</a:t>
            </a:r>
          </a:p>
          <a:p>
            <a:pPr lvl="1">
              <a:spcBef>
                <a:spcPts val="1200"/>
              </a:spcBef>
            </a:pPr>
            <a:r>
              <a:rPr lang="en-AU" sz="1600" dirty="0"/>
              <a:t>P 2.10 </a:t>
            </a:r>
            <a:r>
              <a:rPr lang="en-AU" sz="1600" b="1" dirty="0">
                <a:solidFill>
                  <a:srgbClr val="0070C0"/>
                </a:solidFill>
              </a:rPr>
              <a:t>single</a:t>
            </a:r>
            <a:r>
              <a:rPr lang="en-AU" sz="1600" dirty="0"/>
              <a:t> ecosystem can produce a range of ES</a:t>
            </a:r>
          </a:p>
          <a:p>
            <a:pPr lvl="1">
              <a:spcBef>
                <a:spcPts val="1200"/>
              </a:spcBef>
            </a:pPr>
            <a:r>
              <a:rPr lang="en-AU" sz="1600" dirty="0"/>
              <a:t>P2.22 “Further, ecosystems may be very small or very large and operate at different spatial scales”</a:t>
            </a:r>
          </a:p>
          <a:p>
            <a:pPr lvl="1">
              <a:spcBef>
                <a:spcPts val="1200"/>
              </a:spcBef>
            </a:pPr>
            <a:r>
              <a:rPr lang="en-AU" sz="1600" dirty="0"/>
              <a:t>P2.43-2.47 Ecosystem </a:t>
            </a:r>
            <a:r>
              <a:rPr lang="en-AU" sz="1600" dirty="0" smtClean="0"/>
              <a:t>dynamics: Multiple </a:t>
            </a:r>
            <a:r>
              <a:rPr lang="en-AU" sz="1600" dirty="0"/>
              <a:t>states, irreversibility, complexity, lag effects, resilience</a:t>
            </a:r>
          </a:p>
          <a:p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1034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/>
          <a:lstStyle/>
          <a:p>
            <a:r>
              <a:rPr lang="en-AU" sz="3200" dirty="0" smtClean="0"/>
              <a:t>Review</a:t>
            </a:r>
            <a:r>
              <a:rPr lang="en-AU" sz="3600" dirty="0" smtClean="0"/>
              <a:t> of Chapter 2 draft (2)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r>
              <a:rPr lang="en-AU" sz="1800" b="1" dirty="0"/>
              <a:t>P2.23 “A </a:t>
            </a:r>
            <a:r>
              <a:rPr lang="en-AU" sz="1800" b="1" u="sng" dirty="0"/>
              <a:t>statistical unit </a:t>
            </a:r>
            <a:r>
              <a:rPr lang="en-AU" sz="1800" b="1" dirty="0"/>
              <a:t>in ecosystem accounting is the contiguous areas </a:t>
            </a:r>
            <a:r>
              <a:rPr lang="en-AU" sz="1800" b="1" dirty="0" smtClean="0"/>
              <a:t>of </a:t>
            </a:r>
            <a:r>
              <a:rPr lang="en-AU" sz="1800" b="1" dirty="0">
                <a:solidFill>
                  <a:srgbClr val="0070C0"/>
                </a:solidFill>
              </a:rPr>
              <a:t>[</a:t>
            </a:r>
            <a:r>
              <a:rPr lang="en-AU" sz="1800" b="1" dirty="0" smtClean="0">
                <a:solidFill>
                  <a:srgbClr val="0070C0"/>
                </a:solidFill>
              </a:rPr>
              <a:t>similar </a:t>
            </a:r>
            <a:r>
              <a:rPr lang="en-AU" sz="1800" b="1" dirty="0">
                <a:solidFill>
                  <a:srgbClr val="0070C0"/>
                </a:solidFill>
              </a:rPr>
              <a:t>ecosystem characteristics, such as]</a:t>
            </a:r>
            <a:r>
              <a:rPr lang="en-AU" sz="1800" b="1" dirty="0"/>
              <a:t> land cover (e.g. forest, wetland), to which information is attributed and which provides the basis to aggregate information to larger spatial areas, including at the regional, national and global levels.”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P2.25 “… starting point … Land </a:t>
            </a:r>
            <a:r>
              <a:rPr lang="en-AU" sz="1600" dirty="0"/>
              <a:t>Cover </a:t>
            </a:r>
            <a:r>
              <a:rPr lang="en-AU" sz="1600" dirty="0" smtClean="0"/>
              <a:t>Units or LCU.” by land cover plus…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P2.26 “…</a:t>
            </a:r>
            <a:r>
              <a:rPr lang="en-AU" sz="1600" dirty="0"/>
              <a:t> information on the characteristics of LCUs should be available for an entire country and available consistently for multiple time-periods at a resolution appropriate for the expected levels of aggregation</a:t>
            </a:r>
            <a:r>
              <a:rPr lang="en-AU" sz="1600" dirty="0" smtClean="0"/>
              <a:t>..”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P2.27 “</a:t>
            </a:r>
            <a:r>
              <a:rPr lang="en-AU" sz="1600" dirty="0"/>
              <a:t>LCU should be formed as contiguous areas of the same land cover type</a:t>
            </a:r>
            <a:r>
              <a:rPr lang="en-AU" sz="1600" dirty="0" smtClean="0"/>
              <a:t>.” Suggest FAO LCC v3. CO: “more elaboration needed.”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P2.33 formation of “landscape units” – many ways to do it, including LC type.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P2.51 “</a:t>
            </a:r>
            <a:r>
              <a:rPr lang="en-AU" sz="1600" dirty="0"/>
              <a:t>Ideally, it would be possible to construct a register of land cover units containing standard information about these units. </a:t>
            </a:r>
            <a:r>
              <a:rPr lang="en-AU" sz="1600" dirty="0" smtClean="0"/>
              <a:t>“</a:t>
            </a:r>
          </a:p>
          <a:p>
            <a:pPr lvl="1">
              <a:spcBef>
                <a:spcPts val="1200"/>
              </a:spcBef>
            </a:pPr>
            <a:r>
              <a:rPr lang="en-AU" sz="1600" dirty="0" smtClean="0"/>
              <a:t>P2.52 “</a:t>
            </a:r>
            <a:r>
              <a:rPr lang="en-AU" sz="1600" dirty="0"/>
              <a:t>In statistical terms different “strata” of ecosystem would be designed and the characteristics would also form the basis for </a:t>
            </a:r>
            <a:r>
              <a:rPr lang="en-AU" sz="1600" dirty="0" smtClean="0"/>
              <a:t>aggregations”</a:t>
            </a:r>
          </a:p>
          <a:p>
            <a:pPr lvl="1"/>
            <a:endParaRPr lang="en-AU" sz="1400" dirty="0" smtClean="0"/>
          </a:p>
          <a:p>
            <a:endParaRPr lang="en-AU" sz="1600" dirty="0" smtClean="0"/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905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land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3270"/>
            <a:ext cx="7969250" cy="49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5352" y="188640"/>
            <a:ext cx="7067128" cy="1143000"/>
          </a:xfrm>
        </p:spPr>
        <p:txBody>
          <a:bodyPr/>
          <a:lstStyle/>
          <a:p>
            <a:r>
              <a:rPr lang="en-GB" sz="2800" dirty="0" smtClean="0"/>
              <a:t>using land </a:t>
            </a:r>
            <a:r>
              <a:rPr lang="en-GB" sz="2800" dirty="0"/>
              <a:t>cover </a:t>
            </a:r>
            <a:r>
              <a:rPr lang="en-GB" sz="2800" dirty="0" smtClean="0"/>
              <a:t>for </a:t>
            </a:r>
            <a:r>
              <a:rPr lang="en-GB" sz="2800" dirty="0"/>
              <a:t>ecosystem </a:t>
            </a:r>
            <a:r>
              <a:rPr lang="en-GB" sz="2800" dirty="0" smtClean="0"/>
              <a:t>accounting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2424</Words>
  <Application>Microsoft Office PowerPoint</Application>
  <PresentationFormat>On-screen Show (4:3)</PresentationFormat>
  <Paragraphs>233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Default Design</vt:lpstr>
      <vt:lpstr>Blank Presentation</vt:lpstr>
      <vt:lpstr>Bureau_Generic_2012_v2</vt:lpstr>
      <vt:lpstr>1_Default Design</vt:lpstr>
      <vt:lpstr>PowerPoint Presentation</vt:lpstr>
      <vt:lpstr>what do you see?</vt:lpstr>
      <vt:lpstr>emergent properties</vt:lpstr>
      <vt:lpstr>scaling</vt:lpstr>
      <vt:lpstr>Review of Issue Paper </vt:lpstr>
      <vt:lpstr>Review of Issue Paper (2)</vt:lpstr>
      <vt:lpstr>Review of Chapter 2 draft</vt:lpstr>
      <vt:lpstr>Review of Chapter 2 draft (2)</vt:lpstr>
      <vt:lpstr>using land cover for ecosystem accounting</vt:lpstr>
      <vt:lpstr>“classification of land cover units for ecosystem accounting”</vt:lpstr>
      <vt:lpstr>Table 5. First sketch of aggregated Land Cover Functional Units (LCFU) classification</vt:lpstr>
      <vt:lpstr>Back to basics…</vt:lpstr>
      <vt:lpstr>Ideal sampling frame</vt:lpstr>
      <vt:lpstr>Application to ecosystems?</vt:lpstr>
      <vt:lpstr>Key questions and issues</vt:lpstr>
      <vt:lpstr>ES as basis for selection</vt:lpstr>
      <vt:lpstr>Key questions and issues</vt:lpstr>
      <vt:lpstr>Identification of an  ecosystem statistical unit</vt:lpstr>
      <vt:lpstr>Defining an ecosystem “statistical unit”</vt:lpstr>
      <vt:lpstr>Spatial constructor (tessellation)</vt:lpstr>
      <vt:lpstr>Key questions and issues</vt:lpstr>
      <vt:lpstr>Key questions and issues</vt:lpstr>
      <vt:lpstr>Marine and coastal</vt:lpstr>
      <vt:lpstr>Key questions and issues</vt:lpstr>
      <vt:lpstr>Cadastre based –  connection to economic units</vt:lpstr>
      <vt:lpstr>GEOSS – Group on Earth Observation System of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text</dc:title>
  <dc:creator>amckenn</dc:creator>
  <cp:lastModifiedBy>Richard Mount</cp:lastModifiedBy>
  <cp:revision>507</cp:revision>
  <cp:lastPrinted>2012-03-08T21:13:08Z</cp:lastPrinted>
  <dcterms:created xsi:type="dcterms:W3CDTF">2010-11-17T05:29:57Z</dcterms:created>
  <dcterms:modified xsi:type="dcterms:W3CDTF">2012-05-18T04:30:03Z</dcterms:modified>
</cp:coreProperties>
</file>